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handoutMasterIdLst>
    <p:handoutMasterId r:id="rId12"/>
  </p:handoutMasterIdLst>
  <p:sldIdLst>
    <p:sldId id="256" r:id="rId2"/>
    <p:sldId id="264" r:id="rId3"/>
    <p:sldId id="299" r:id="rId4"/>
    <p:sldId id="301" r:id="rId5"/>
    <p:sldId id="296" r:id="rId6"/>
    <p:sldId id="298" r:id="rId7"/>
    <p:sldId id="300" r:id="rId8"/>
    <p:sldId id="263" r:id="rId9"/>
    <p:sldId id="260" r:id="rId10"/>
    <p:sldId id="26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59" autoAdjust="0"/>
    <p:restoredTop sz="86380" autoAdjust="0"/>
  </p:normalViewPr>
  <p:slideViewPr>
    <p:cSldViewPr>
      <p:cViewPr varScale="1">
        <p:scale>
          <a:sx n="73" d="100"/>
          <a:sy n="73" d="100"/>
        </p:scale>
        <p:origin x="-1776" y="-102"/>
      </p:cViewPr>
      <p:guideLst>
        <p:guide orient="horz" pos="2160"/>
        <p:guide pos="2880"/>
      </p:guideLst>
    </p:cSldViewPr>
  </p:slideViewPr>
  <p:outlineViewPr>
    <p:cViewPr>
      <p:scale>
        <a:sx n="33" d="100"/>
        <a:sy n="33" d="100"/>
      </p:scale>
      <p:origin x="24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7CCD6C4-9DB3-4DCE-BE4D-766E0645C4AC}" type="datetimeFigureOut">
              <a:rPr lang="en-US" smtClean="0"/>
              <a:pPr/>
              <a:t>11/26/2018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0295D4-3DD9-44BB-86F9-15E5D9295D5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11/26/2018</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11/26/2018</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11/26/2018</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11/26/2018</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11/26/2018</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11/26/2018</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11/26/2018</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2057400"/>
            <a:ext cx="6553200" cy="2961162"/>
          </a:xfrm>
        </p:spPr>
        <p:txBody>
          <a:bodyPr>
            <a:normAutofit/>
          </a:bodyPr>
          <a:lstStyle/>
          <a:p>
            <a:r>
              <a:rPr lang="en-US" sz="4400" dirty="0" smtClean="0">
                <a:solidFill>
                  <a:srgbClr val="FF0000"/>
                </a:solidFill>
              </a:rPr>
              <a:t>Cyclic Voltammetry </a:t>
            </a:r>
            <a:br>
              <a:rPr lang="en-US" sz="4400" dirty="0" smtClean="0">
                <a:solidFill>
                  <a:srgbClr val="FF0000"/>
                </a:solidFill>
              </a:rPr>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a:xfrm>
            <a:off x="2286000" y="4038600"/>
            <a:ext cx="6172200" cy="2336322"/>
          </a:xfrm>
        </p:spPr>
        <p:txBody>
          <a:bodyPr>
            <a:normAutofit fontScale="92500" lnSpcReduction="20000"/>
          </a:bodyPr>
          <a:lstStyle/>
          <a:p>
            <a:endParaRPr lang="en-US" dirty="0" smtClean="0"/>
          </a:p>
          <a:p>
            <a:endParaRPr lang="en-US" dirty="0" smtClean="0"/>
          </a:p>
          <a:p>
            <a:endParaRPr lang="en-US" dirty="0" smtClean="0"/>
          </a:p>
          <a:p>
            <a:r>
              <a:rPr lang="en-US" dirty="0" smtClean="0">
                <a:solidFill>
                  <a:srgbClr val="7030A0"/>
                </a:solidFill>
                <a:latin typeface="Verdana" pitchFamily="34" charset="0"/>
                <a:ea typeface="Verdana" pitchFamily="34" charset="0"/>
                <a:cs typeface="Verdana" pitchFamily="34" charset="0"/>
              </a:rPr>
              <a:t>Dr. A. N. Paul Angelo</a:t>
            </a:r>
          </a:p>
          <a:p>
            <a:r>
              <a:rPr lang="en-US" dirty="0" smtClean="0">
                <a:solidFill>
                  <a:srgbClr val="7030A0"/>
                </a:solidFill>
                <a:latin typeface="Verdana" pitchFamily="34" charset="0"/>
                <a:ea typeface="Verdana" pitchFamily="34" charset="0"/>
                <a:cs typeface="Verdana" pitchFamily="34" charset="0"/>
              </a:rPr>
              <a:t>Associate Professor, </a:t>
            </a:r>
          </a:p>
          <a:p>
            <a:r>
              <a:rPr lang="en-US" dirty="0" smtClean="0">
                <a:solidFill>
                  <a:srgbClr val="7030A0"/>
                </a:solidFill>
                <a:latin typeface="Verdana" pitchFamily="34" charset="0"/>
                <a:ea typeface="Verdana" pitchFamily="34" charset="0"/>
                <a:cs typeface="Verdana" pitchFamily="34" charset="0"/>
              </a:rPr>
              <a:t>Department  of Chemistry</a:t>
            </a:r>
          </a:p>
          <a:p>
            <a:r>
              <a:rPr lang="en-US" dirty="0" smtClean="0">
                <a:solidFill>
                  <a:srgbClr val="7030A0"/>
                </a:solidFill>
                <a:latin typeface="Verdana" pitchFamily="34" charset="0"/>
                <a:ea typeface="Verdana" pitchFamily="34" charset="0"/>
                <a:cs typeface="Verdana" pitchFamily="34" charset="0"/>
              </a:rPr>
              <a:t>St. Joseph’s College, </a:t>
            </a:r>
          </a:p>
          <a:p>
            <a:r>
              <a:rPr lang="en-US" dirty="0" err="1" smtClean="0">
                <a:solidFill>
                  <a:srgbClr val="7030A0"/>
                </a:solidFill>
                <a:latin typeface="Verdana" pitchFamily="34" charset="0"/>
                <a:ea typeface="Verdana" pitchFamily="34" charset="0"/>
                <a:cs typeface="Verdana" pitchFamily="34" charset="0"/>
              </a:rPr>
              <a:t>Trichy</a:t>
            </a:r>
            <a:r>
              <a:rPr lang="en-US" dirty="0" smtClean="0">
                <a:solidFill>
                  <a:srgbClr val="7030A0"/>
                </a:solidFill>
                <a:latin typeface="Verdana" pitchFamily="34" charset="0"/>
                <a:ea typeface="Verdana" pitchFamily="34" charset="0"/>
                <a:cs typeface="Verdana" pitchFamily="34" charset="0"/>
              </a:rPr>
              <a:t> - 620 002</a:t>
            </a:r>
          </a:p>
          <a:p>
            <a:endParaRPr lang="en-US" dirty="0"/>
          </a:p>
        </p:txBody>
      </p:sp>
      <p:sp>
        <p:nvSpPr>
          <p:cNvPr id="4" name="Oval 3"/>
          <p:cNvSpPr/>
          <p:nvPr/>
        </p:nvSpPr>
        <p:spPr>
          <a:xfrm>
            <a:off x="685800" y="3505200"/>
            <a:ext cx="1143000" cy="114300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5" name="Oval 4"/>
          <p:cNvSpPr/>
          <p:nvPr/>
        </p:nvSpPr>
        <p:spPr>
          <a:xfrm>
            <a:off x="838200" y="3657600"/>
            <a:ext cx="838200" cy="838200"/>
          </a:xfrm>
          <a:prstGeom prst="ellipse">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0800000" scaled="1"/>
            <a:tileRect/>
          </a:gra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6" name="Oval 5"/>
          <p:cNvSpPr/>
          <p:nvPr/>
        </p:nvSpPr>
        <p:spPr>
          <a:xfrm>
            <a:off x="990600" y="3810000"/>
            <a:ext cx="533400" cy="533400"/>
          </a:xfrm>
          <a:prstGeom prst="ellipse">
            <a:avLst/>
          </a:prstGeom>
          <a:solidFill>
            <a:srgbClr val="00B05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7" name="32-Point Star 6"/>
          <p:cNvSpPr/>
          <p:nvPr/>
        </p:nvSpPr>
        <p:spPr>
          <a:xfrm>
            <a:off x="1371600" y="4953000"/>
            <a:ext cx="533400" cy="533400"/>
          </a:xfrm>
          <a:prstGeom prst="star32">
            <a:avLst/>
          </a:prstGeom>
          <a:solidFill>
            <a:schemeClr val="bg1"/>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9" name="32-Point Star 8"/>
          <p:cNvSpPr/>
          <p:nvPr/>
        </p:nvSpPr>
        <p:spPr>
          <a:xfrm>
            <a:off x="1447800" y="5029200"/>
            <a:ext cx="381000" cy="381000"/>
          </a:xfrm>
          <a:prstGeom prst="star32">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p>
        </p:txBody>
      </p:sp>
      <p:sp>
        <p:nvSpPr>
          <p:cNvPr id="10" name="32-Point Star 9"/>
          <p:cNvSpPr/>
          <p:nvPr/>
        </p:nvSpPr>
        <p:spPr>
          <a:xfrm>
            <a:off x="1066800" y="3886200"/>
            <a:ext cx="381000" cy="381000"/>
          </a:xfrm>
          <a:prstGeom prst="star32">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p>
        </p:txBody>
      </p:sp>
      <p:sp>
        <p:nvSpPr>
          <p:cNvPr id="11" name="Rounded Rectangle 10"/>
          <p:cNvSpPr/>
          <p:nvPr/>
        </p:nvSpPr>
        <p:spPr>
          <a:xfrm>
            <a:off x="381000" y="1066800"/>
            <a:ext cx="990600" cy="457200"/>
          </a:xfrm>
          <a:prstGeom prst="roundRect">
            <a:avLst/>
          </a:prstGeom>
          <a:solidFill>
            <a:srgbClr val="92D05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solidFill>
                <a:srgbClr val="92D050"/>
              </a:solidFill>
            </a:endParaRPr>
          </a:p>
        </p:txBody>
      </p:sp>
      <p:sp>
        <p:nvSpPr>
          <p:cNvPr id="12" name="Rounded Rectangle 11"/>
          <p:cNvSpPr/>
          <p:nvPr/>
        </p:nvSpPr>
        <p:spPr>
          <a:xfrm>
            <a:off x="381000" y="1676400"/>
            <a:ext cx="609600" cy="457200"/>
          </a:xfrm>
          <a:prstGeom prst="roundRect">
            <a:avLst/>
          </a:prstGeom>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381000" y="2362200"/>
            <a:ext cx="990600" cy="457200"/>
          </a:xfrm>
          <a:prstGeom prst="roundRect">
            <a:avLst/>
          </a:prstGeom>
          <a:solidFill>
            <a:srgbClr val="FFFF0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1066800"/>
            <a:ext cx="8229600" cy="4247317"/>
          </a:xfrm>
          <a:prstGeom prst="rect">
            <a:avLst/>
          </a:prstGeom>
          <a:noFill/>
        </p:spPr>
        <p:txBody>
          <a:bodyPr wrap="square" rtlCol="0">
            <a:spAutoFit/>
          </a:bodyPr>
          <a:lstStyle/>
          <a:p>
            <a:r>
              <a:rPr lang="en-US" b="1" dirty="0" smtClean="0"/>
              <a:t>Conclusion</a:t>
            </a:r>
            <a:r>
              <a:rPr lang="en-US" dirty="0" smtClean="0"/>
              <a:t>: </a:t>
            </a:r>
          </a:p>
          <a:p>
            <a:endParaRPr lang="en-US" dirty="0" smtClean="0"/>
          </a:p>
          <a:p>
            <a:pPr algn="just"/>
            <a:r>
              <a:rPr lang="en-US" dirty="0" smtClean="0"/>
              <a:t>At the research level cyclic voltammetry is an handy tool to </a:t>
            </a:r>
            <a:r>
              <a:rPr lang="en-US" dirty="0" err="1" smtClean="0"/>
              <a:t>underestand</a:t>
            </a:r>
            <a:r>
              <a:rPr lang="en-US" dirty="0" smtClean="0"/>
              <a:t>  the </a:t>
            </a:r>
            <a:r>
              <a:rPr lang="en-US" dirty="0" err="1" smtClean="0"/>
              <a:t>redox</a:t>
            </a:r>
            <a:r>
              <a:rPr lang="en-US" dirty="0" smtClean="0"/>
              <a:t> reaction of organic and inorganic species. It can reveal the exact oxidation state of the metal ions in the complexes. The ease at which the metal ion can be oxidized or reduced. </a:t>
            </a:r>
          </a:p>
          <a:p>
            <a:pPr algn="just"/>
            <a:endParaRPr lang="en-US" dirty="0" smtClean="0"/>
          </a:p>
          <a:p>
            <a:pPr algn="just"/>
            <a:r>
              <a:rPr lang="en-US" dirty="0" smtClean="0"/>
              <a:t>It can be utilized in the qualitative identification and quantitative estimation of a organic species. </a:t>
            </a:r>
          </a:p>
          <a:p>
            <a:pPr algn="just"/>
            <a:endParaRPr lang="en-US" dirty="0" smtClean="0"/>
          </a:p>
          <a:p>
            <a:pPr algn="just"/>
            <a:r>
              <a:rPr lang="en-US" dirty="0" smtClean="0"/>
              <a:t>It reveal the nature of the functional groups present in the organic moiety.</a:t>
            </a:r>
          </a:p>
          <a:p>
            <a:pPr algn="just"/>
            <a:endParaRPr lang="en-US" dirty="0" smtClean="0"/>
          </a:p>
          <a:p>
            <a:pPr algn="just"/>
            <a:r>
              <a:rPr lang="en-US" dirty="0" smtClean="0"/>
              <a:t>It can be used to find the types of electron transfer mechanism is follows like CE, EC, or ECE </a:t>
            </a:r>
          </a:p>
          <a:p>
            <a:pPr algn="just"/>
            <a:r>
              <a:rPr lang="en-US" dirty="0" smtClean="0"/>
              <a:t>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linear-scanning-voltammetry"/>
          <p:cNvPicPr>
            <a:picLocks noChangeAspect="1" noChangeArrowheads="1"/>
          </p:cNvPicPr>
          <p:nvPr/>
        </p:nvPicPr>
        <p:blipFill>
          <a:blip r:embed="rId2"/>
          <a:srcRect/>
          <a:stretch>
            <a:fillRect/>
          </a:stretch>
        </p:blipFill>
        <p:spPr bwMode="auto">
          <a:xfrm>
            <a:off x="762000" y="2819400"/>
            <a:ext cx="6667500" cy="2497137"/>
          </a:xfrm>
          <a:prstGeom prst="rect">
            <a:avLst/>
          </a:prstGeom>
          <a:noFill/>
          <a:ln w="9525">
            <a:noFill/>
            <a:miter lim="800000"/>
            <a:headEnd/>
            <a:tailEnd/>
          </a:ln>
        </p:spPr>
      </p:pic>
      <p:sp>
        <p:nvSpPr>
          <p:cNvPr id="3075" name="Text Box 5"/>
          <p:cNvSpPr txBox="1">
            <a:spLocks noChangeArrowheads="1"/>
          </p:cNvSpPr>
          <p:nvPr/>
        </p:nvSpPr>
        <p:spPr bwMode="auto">
          <a:xfrm>
            <a:off x="609600" y="5562600"/>
            <a:ext cx="3321743" cy="307777"/>
          </a:xfrm>
          <a:prstGeom prst="rect">
            <a:avLst/>
          </a:prstGeom>
          <a:noFill/>
          <a:ln w="9525">
            <a:noFill/>
            <a:miter lim="800000"/>
            <a:headEnd/>
            <a:tailEnd/>
          </a:ln>
        </p:spPr>
        <p:txBody>
          <a:bodyPr wrap="none">
            <a:spAutoFit/>
          </a:bodyPr>
          <a:lstStyle/>
          <a:p>
            <a:r>
              <a:rPr lang="en-US" altLang="en-US" sz="1400" b="1" dirty="0"/>
              <a:t>Apply Linear Potential with Time</a:t>
            </a:r>
          </a:p>
        </p:txBody>
      </p:sp>
      <p:sp>
        <p:nvSpPr>
          <p:cNvPr id="3076" name="Text Box 6"/>
          <p:cNvSpPr txBox="1">
            <a:spLocks noChangeArrowheads="1"/>
          </p:cNvSpPr>
          <p:nvPr/>
        </p:nvSpPr>
        <p:spPr bwMode="auto">
          <a:xfrm>
            <a:off x="4800600" y="5486400"/>
            <a:ext cx="3127779" cy="553998"/>
          </a:xfrm>
          <a:prstGeom prst="rect">
            <a:avLst/>
          </a:prstGeom>
          <a:noFill/>
          <a:ln w="9525">
            <a:noFill/>
            <a:miter lim="800000"/>
            <a:headEnd/>
            <a:tailEnd/>
          </a:ln>
        </p:spPr>
        <p:txBody>
          <a:bodyPr wrap="none">
            <a:spAutoFit/>
          </a:bodyPr>
          <a:lstStyle/>
          <a:p>
            <a:r>
              <a:rPr lang="en-US" altLang="en-US" sz="1400" b="1" dirty="0"/>
              <a:t>Observe Current Changes with </a:t>
            </a:r>
            <a:endParaRPr lang="en-US" altLang="en-US" sz="1400" b="1" dirty="0" smtClean="0"/>
          </a:p>
          <a:p>
            <a:pPr algn="ctr"/>
            <a:r>
              <a:rPr lang="en-US" altLang="en-US" sz="1400" b="1" dirty="0" smtClean="0"/>
              <a:t>Applied </a:t>
            </a:r>
            <a:r>
              <a:rPr lang="en-US" altLang="en-US" sz="1400" b="1" dirty="0"/>
              <a:t>Potent</a:t>
            </a:r>
            <a:r>
              <a:rPr lang="en-US" altLang="en-US" sz="1600" b="1" dirty="0"/>
              <a:t>ial</a:t>
            </a:r>
          </a:p>
        </p:txBody>
      </p:sp>
      <p:sp>
        <p:nvSpPr>
          <p:cNvPr id="6" name="TextBox 5"/>
          <p:cNvSpPr txBox="1"/>
          <p:nvPr/>
        </p:nvSpPr>
        <p:spPr>
          <a:xfrm>
            <a:off x="533400" y="0"/>
            <a:ext cx="7696200" cy="3139321"/>
          </a:xfrm>
          <a:prstGeom prst="rect">
            <a:avLst/>
          </a:prstGeom>
          <a:noFill/>
        </p:spPr>
        <p:txBody>
          <a:bodyPr wrap="square" rtlCol="0">
            <a:spAutoFit/>
          </a:bodyPr>
          <a:lstStyle/>
          <a:p>
            <a:pPr>
              <a:buFont typeface="Arial" pitchFamily="34" charset="0"/>
              <a:buChar char="•"/>
            </a:pPr>
            <a:r>
              <a:rPr lang="en-US" dirty="0" smtClean="0"/>
              <a:t>Voltammetry refers to the measurement of current (A) that results from the application of potential (V) to an electro active species.</a:t>
            </a:r>
          </a:p>
          <a:p>
            <a:r>
              <a:rPr lang="en-US" dirty="0" smtClean="0"/>
              <a:t> </a:t>
            </a:r>
          </a:p>
          <a:p>
            <a:pPr>
              <a:buFont typeface="Arial" pitchFamily="34" charset="0"/>
              <a:buChar char="•"/>
            </a:pPr>
            <a:r>
              <a:rPr lang="en-US" dirty="0" smtClean="0"/>
              <a:t>Cyclic voltammetry is an electro analytical technique for investigating the electrochemical behavior of a system. It involves linearly sweeping the potential (increasing or decreasing) in the forward and reverse direction in a cyclic manner and recording the current response. </a:t>
            </a:r>
          </a:p>
          <a:p>
            <a:pPr>
              <a:buFont typeface="Arial" pitchFamily="34" charset="0"/>
              <a:buChar char="•"/>
            </a:pPr>
            <a:endParaRPr lang="en-US" dirty="0" smtClean="0"/>
          </a:p>
          <a:p>
            <a:pPr>
              <a:buFont typeface="Arial" pitchFamily="34" charset="0"/>
              <a:buChar char="•"/>
            </a:pPr>
            <a:r>
              <a:rPr lang="en-US" dirty="0" smtClean="0"/>
              <a:t>It was first reported in 1938 and described theoretically by </a:t>
            </a:r>
            <a:r>
              <a:rPr lang="en-US" dirty="0" err="1" smtClean="0"/>
              <a:t>Randles</a:t>
            </a:r>
            <a:r>
              <a:rPr lang="en-US" dirty="0" smtClean="0"/>
              <a:t>.</a:t>
            </a:r>
          </a:p>
          <a:p>
            <a:pPr>
              <a:buFont typeface="Arial" pitchFamily="34" charset="0"/>
              <a:buChar char="•"/>
            </a:pPr>
            <a:endParaRPr lang="en-US" dirty="0" smtClean="0"/>
          </a:p>
          <a:p>
            <a:pPr>
              <a:buFont typeface="Arial" pitchFamily="34" charset="0"/>
              <a:buChar char="•"/>
            </a:pPr>
            <a:r>
              <a:rPr lang="en-US" dirty="0" smtClean="0"/>
              <a:t>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1000"/>
            <a:ext cx="8229600" cy="5632311"/>
          </a:xfrm>
          <a:prstGeom prst="rect">
            <a:avLst/>
          </a:prstGeom>
        </p:spPr>
        <p:txBody>
          <a:bodyPr wrap="square">
            <a:spAutoFit/>
          </a:bodyPr>
          <a:lstStyle/>
          <a:p>
            <a:r>
              <a:rPr lang="en-US" dirty="0" smtClean="0"/>
              <a:t>Involves linear scanning of potential of a stationary </a:t>
            </a:r>
          </a:p>
          <a:p>
            <a:pPr>
              <a:buNone/>
            </a:pPr>
            <a:r>
              <a:rPr lang="en-US" dirty="0" smtClean="0"/>
              <a:t>electrode using a triangular waveform</a:t>
            </a:r>
          </a:p>
          <a:p>
            <a:pPr>
              <a:buNone/>
            </a:pPr>
            <a:endParaRPr lang="en-US" dirty="0" smtClean="0"/>
          </a:p>
          <a:p>
            <a:pPr>
              <a:buNone/>
            </a:pPr>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 Solution is unstirred</a:t>
            </a:r>
          </a:p>
          <a:p>
            <a:endParaRPr lang="en-US" dirty="0" smtClean="0"/>
          </a:p>
          <a:p>
            <a:r>
              <a:rPr lang="en-US" dirty="0" smtClean="0"/>
              <a:t>- The most widely used technique for quantitative analysis of </a:t>
            </a:r>
            <a:r>
              <a:rPr lang="en-US" dirty="0" err="1" smtClean="0"/>
              <a:t>redox</a:t>
            </a:r>
            <a:r>
              <a:rPr lang="en-US" dirty="0" smtClean="0"/>
              <a:t> reactions</a:t>
            </a:r>
          </a:p>
          <a:p>
            <a:endParaRPr lang="en-US" dirty="0" smtClean="0"/>
          </a:p>
          <a:p>
            <a:r>
              <a:rPr lang="en-US" dirty="0" smtClean="0"/>
              <a:t> </a:t>
            </a:r>
            <a:r>
              <a:rPr lang="en-US" dirty="0" smtClean="0">
                <a:solidFill>
                  <a:srgbClr val="FF0000"/>
                </a:solidFill>
              </a:rPr>
              <a:t>Provides information on</a:t>
            </a:r>
          </a:p>
          <a:p>
            <a:pPr>
              <a:buFontTx/>
              <a:buChar char="-"/>
            </a:pPr>
            <a:r>
              <a:rPr lang="en-US" dirty="0" smtClean="0"/>
              <a:t>the thermodynamics of </a:t>
            </a:r>
            <a:r>
              <a:rPr lang="en-US" dirty="0" err="1" smtClean="0"/>
              <a:t>redox</a:t>
            </a:r>
            <a:r>
              <a:rPr lang="en-US" dirty="0" smtClean="0"/>
              <a:t> processes</a:t>
            </a:r>
          </a:p>
          <a:p>
            <a:pPr>
              <a:buFontTx/>
              <a:buChar char="-"/>
            </a:pPr>
            <a:endParaRPr lang="en-US" dirty="0" smtClean="0"/>
          </a:p>
          <a:p>
            <a:pPr>
              <a:buFontTx/>
              <a:buChar char="-"/>
            </a:pPr>
            <a:r>
              <a:rPr lang="en-US" dirty="0" smtClean="0"/>
              <a:t>the kinetics of heterogeneous electron transfer reactions</a:t>
            </a:r>
          </a:p>
          <a:p>
            <a:pPr>
              <a:buFontTx/>
              <a:buChar char="-"/>
            </a:pPr>
            <a:endParaRPr lang="en-US" dirty="0" smtClean="0"/>
          </a:p>
          <a:p>
            <a:r>
              <a:rPr lang="en-US" dirty="0" smtClean="0"/>
              <a:t>- the mechanism of coupled reactions</a:t>
            </a:r>
            <a:endParaRPr lang="en-US" dirty="0"/>
          </a:p>
        </p:txBody>
      </p:sp>
      <p:pic>
        <p:nvPicPr>
          <p:cNvPr id="3" name="Picture 2" descr="C:\etc course 2003\cyclic.bmp"/>
          <p:cNvPicPr>
            <a:picLocks noChangeAspect="1" noChangeArrowheads="1"/>
          </p:cNvPicPr>
          <p:nvPr/>
        </p:nvPicPr>
        <p:blipFill>
          <a:blip r:embed="rId2"/>
          <a:srcRect/>
          <a:stretch>
            <a:fillRect/>
          </a:stretch>
        </p:blipFill>
        <p:spPr bwMode="auto">
          <a:xfrm>
            <a:off x="4648200" y="762000"/>
            <a:ext cx="3429000" cy="26797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228600" y="457201"/>
            <a:ext cx="8597900" cy="6163226"/>
          </a:xfrm>
          <a:prstGeom prst="rect">
            <a:avLst/>
          </a:prstGeom>
          <a:noFill/>
          <a:ln w="9525">
            <a:noFill/>
            <a:miter lim="800000"/>
            <a:headEnd/>
            <a:tailEnd/>
          </a:ln>
        </p:spPr>
        <p:txBody>
          <a:bodyPr wrap="square">
            <a:spAutoFit/>
          </a:bodyPr>
          <a:lstStyle/>
          <a:p>
            <a:pPr>
              <a:spcAft>
                <a:spcPts val="300"/>
              </a:spcAft>
            </a:pPr>
            <a:r>
              <a:rPr lang="en-US" altLang="en-US" sz="1600" dirty="0"/>
              <a:t>Three transport mechanisms</a:t>
            </a:r>
            <a:r>
              <a:rPr lang="en-US" altLang="en-US" sz="1600" dirty="0" smtClean="0"/>
              <a:t>:</a:t>
            </a:r>
          </a:p>
          <a:p>
            <a:pPr>
              <a:spcAft>
                <a:spcPts val="300"/>
              </a:spcAft>
            </a:pPr>
            <a:endParaRPr lang="en-US" altLang="en-US" sz="1600" dirty="0"/>
          </a:p>
          <a:p>
            <a:pPr>
              <a:spcAft>
                <a:spcPts val="300"/>
              </a:spcAft>
            </a:pPr>
            <a:r>
              <a:rPr lang="en-US" altLang="en-US" sz="1600" dirty="0" smtClean="0"/>
              <a:t> </a:t>
            </a:r>
            <a:r>
              <a:rPr lang="en-US" altLang="en-US" sz="1600" dirty="0">
                <a:solidFill>
                  <a:srgbClr val="CC3300"/>
                </a:solidFill>
              </a:rPr>
              <a:t>(</a:t>
            </a:r>
            <a:r>
              <a:rPr lang="en-US" altLang="en-US" sz="1600" dirty="0" err="1">
                <a:solidFill>
                  <a:srgbClr val="CC3300"/>
                </a:solidFill>
              </a:rPr>
              <a:t>i</a:t>
            </a:r>
            <a:r>
              <a:rPr lang="en-US" altLang="en-US" sz="1600" dirty="0">
                <a:solidFill>
                  <a:srgbClr val="CC3300"/>
                </a:solidFill>
              </a:rPr>
              <a:t>) </a:t>
            </a:r>
            <a:r>
              <a:rPr lang="en-US" altLang="en-US" sz="1600" i="1" dirty="0">
                <a:solidFill>
                  <a:srgbClr val="CC3300"/>
                </a:solidFill>
              </a:rPr>
              <a:t>migration</a:t>
            </a:r>
            <a:r>
              <a:rPr lang="en-US" altLang="en-US" sz="1600" dirty="0"/>
              <a:t> – movement of ions through solution by electrostatic attraction </a:t>
            </a:r>
            <a:r>
              <a:rPr lang="en-US" altLang="en-US" sz="1600" dirty="0" smtClean="0"/>
              <a:t>to charged </a:t>
            </a:r>
            <a:r>
              <a:rPr lang="en-US" altLang="en-US" sz="1600" dirty="0"/>
              <a:t>electrode</a:t>
            </a:r>
          </a:p>
          <a:p>
            <a:pPr>
              <a:spcAft>
                <a:spcPts val="300"/>
              </a:spcAft>
            </a:pPr>
            <a:r>
              <a:rPr lang="en-US" altLang="en-US" sz="1600" dirty="0" smtClean="0">
                <a:solidFill>
                  <a:srgbClr val="CC3300"/>
                </a:solidFill>
              </a:rPr>
              <a:t>(</a:t>
            </a:r>
            <a:r>
              <a:rPr lang="en-US" altLang="en-US" sz="1600" dirty="0">
                <a:solidFill>
                  <a:srgbClr val="CC3300"/>
                </a:solidFill>
              </a:rPr>
              <a:t>ii) </a:t>
            </a:r>
            <a:r>
              <a:rPr lang="en-US" altLang="en-US" sz="1600" i="1" dirty="0">
                <a:solidFill>
                  <a:srgbClr val="CC3300"/>
                </a:solidFill>
              </a:rPr>
              <a:t>convection </a:t>
            </a:r>
            <a:r>
              <a:rPr lang="en-US" altLang="en-US" sz="1600" i="1" dirty="0" smtClean="0"/>
              <a:t> </a:t>
            </a:r>
            <a:r>
              <a:rPr lang="en-US" altLang="en-US" sz="1600" dirty="0"/>
              <a:t>mechanical motion of the solution as a result of stirring or flow </a:t>
            </a:r>
          </a:p>
          <a:p>
            <a:pPr>
              <a:spcAft>
                <a:spcPts val="300"/>
              </a:spcAft>
            </a:pPr>
            <a:r>
              <a:rPr lang="en-US" altLang="en-US" sz="1600" dirty="0" smtClean="0">
                <a:solidFill>
                  <a:srgbClr val="CC3300"/>
                </a:solidFill>
              </a:rPr>
              <a:t>(</a:t>
            </a:r>
            <a:r>
              <a:rPr lang="en-US" altLang="en-US" sz="1600" dirty="0">
                <a:solidFill>
                  <a:srgbClr val="CC3300"/>
                </a:solidFill>
              </a:rPr>
              <a:t>iii) </a:t>
            </a:r>
            <a:r>
              <a:rPr lang="en-US" altLang="en-US" sz="1600" i="1" dirty="0">
                <a:solidFill>
                  <a:srgbClr val="CC3300"/>
                </a:solidFill>
              </a:rPr>
              <a:t>diffusion</a:t>
            </a:r>
            <a:r>
              <a:rPr lang="en-US" altLang="en-US" sz="1600" i="1" dirty="0"/>
              <a:t> – </a:t>
            </a:r>
            <a:r>
              <a:rPr lang="en-US" altLang="en-US" sz="1600" dirty="0"/>
              <a:t>motion of a species caused by a concentration </a:t>
            </a:r>
            <a:r>
              <a:rPr lang="en-US" altLang="en-US" sz="1600" dirty="0" smtClean="0"/>
              <a:t>gradient</a:t>
            </a:r>
          </a:p>
          <a:p>
            <a:pPr>
              <a:spcAft>
                <a:spcPts val="300"/>
              </a:spcAft>
            </a:pPr>
            <a:endParaRPr lang="en-US" altLang="en-US" sz="1600" dirty="0" smtClean="0"/>
          </a:p>
          <a:p>
            <a:pPr>
              <a:spcAft>
                <a:spcPts val="300"/>
              </a:spcAft>
            </a:pPr>
            <a:r>
              <a:rPr lang="en-US" altLang="en-US" sz="1600" dirty="0" smtClean="0"/>
              <a:t>The movement of the </a:t>
            </a:r>
            <a:r>
              <a:rPr lang="en-US" altLang="en-US" sz="1600" dirty="0" err="1" smtClean="0"/>
              <a:t>analyte</a:t>
            </a:r>
            <a:r>
              <a:rPr lang="en-US" altLang="en-US" sz="1600" dirty="0" smtClean="0"/>
              <a:t> to the electrode surface should be diffusion controlled, hence migration and convection current should be avoided. </a:t>
            </a:r>
          </a:p>
          <a:p>
            <a:pPr>
              <a:spcAft>
                <a:spcPts val="300"/>
              </a:spcAft>
            </a:pPr>
            <a:endParaRPr lang="en-US" altLang="en-US" sz="1600" dirty="0" smtClean="0"/>
          </a:p>
          <a:p>
            <a:pPr>
              <a:spcAft>
                <a:spcPts val="300"/>
              </a:spcAft>
            </a:pPr>
            <a:r>
              <a:rPr lang="en-US" altLang="en-US" sz="1600" dirty="0" smtClean="0"/>
              <a:t>Methods to eliminate migration and convection current</a:t>
            </a:r>
          </a:p>
          <a:p>
            <a:pPr>
              <a:spcAft>
                <a:spcPts val="300"/>
              </a:spcAft>
            </a:pPr>
            <a:endParaRPr lang="en-US" altLang="en-US" sz="1600" dirty="0" smtClean="0"/>
          </a:p>
          <a:p>
            <a:pPr>
              <a:spcAft>
                <a:spcPts val="300"/>
              </a:spcAft>
            </a:pPr>
            <a:r>
              <a:rPr lang="en-US" altLang="en-US" sz="1600" dirty="0" smtClean="0"/>
              <a:t>The use of supporting electrolyte, which carries the maximum current but does not undergo </a:t>
            </a:r>
            <a:r>
              <a:rPr lang="en-US" altLang="en-US" sz="1600" dirty="0" err="1" smtClean="0"/>
              <a:t>redox</a:t>
            </a:r>
            <a:r>
              <a:rPr lang="en-US" altLang="en-US" sz="1600" dirty="0" smtClean="0"/>
              <a:t> reaction at the operating potential eliminates migration current</a:t>
            </a:r>
          </a:p>
          <a:p>
            <a:pPr>
              <a:spcAft>
                <a:spcPts val="300"/>
              </a:spcAft>
            </a:pPr>
            <a:endParaRPr lang="en-US" altLang="en-US" sz="1600" dirty="0" smtClean="0"/>
          </a:p>
          <a:p>
            <a:pPr>
              <a:spcAft>
                <a:spcPts val="300"/>
              </a:spcAft>
            </a:pPr>
            <a:r>
              <a:rPr lang="en-US" altLang="en-US" sz="1600" dirty="0" smtClean="0"/>
              <a:t>50 to 100 folds excess of supporting electrolyte is added along with the test solution. </a:t>
            </a:r>
          </a:p>
          <a:p>
            <a:pPr>
              <a:spcAft>
                <a:spcPts val="300"/>
              </a:spcAft>
            </a:pPr>
            <a:endParaRPr lang="en-US" altLang="en-US" sz="1600" dirty="0" smtClean="0"/>
          </a:p>
          <a:p>
            <a:pPr>
              <a:spcAft>
                <a:spcPts val="300"/>
              </a:spcAft>
            </a:pPr>
            <a:r>
              <a:rPr lang="en-US" altLang="en-US" sz="1600" dirty="0" smtClean="0"/>
              <a:t>Convection current is due to thermal and mechanical agitation, it can be avoided by placing the instrument over  an insulated, shock proof support. </a:t>
            </a:r>
          </a:p>
          <a:p>
            <a:pPr>
              <a:spcAft>
                <a:spcPts val="300"/>
              </a:spcAft>
            </a:pPr>
            <a:endParaRPr lang="en-US" altLang="en-US" sz="1600" dirty="0" smtClean="0"/>
          </a:p>
          <a:p>
            <a:pPr>
              <a:spcAft>
                <a:spcPts val="300"/>
              </a:spcAft>
            </a:pPr>
            <a:endParaRPr lang="en-US" altLang="en-US" sz="1600" dirty="0" smtClean="0"/>
          </a:p>
          <a:p>
            <a:pPr>
              <a:spcAft>
                <a:spcPts val="300"/>
              </a:spcAft>
            </a:pPr>
            <a:endParaRPr lang="en-US" altLang="en-US"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609600"/>
            <a:ext cx="8305800" cy="3693319"/>
          </a:xfrm>
          <a:prstGeom prst="rect">
            <a:avLst/>
          </a:prstGeom>
        </p:spPr>
        <p:txBody>
          <a:bodyPr wrap="square">
            <a:spAutoFit/>
          </a:bodyPr>
          <a:lstStyle/>
          <a:p>
            <a:r>
              <a:rPr lang="en-US" altLang="en-US" b="1" u="sng" dirty="0" smtClean="0">
                <a:solidFill>
                  <a:srgbClr val="FF0000"/>
                </a:solidFill>
              </a:rPr>
              <a:t>Instrumentation</a:t>
            </a:r>
            <a:r>
              <a:rPr lang="en-US" altLang="en-US" dirty="0" smtClean="0">
                <a:solidFill>
                  <a:srgbClr val="CC3300"/>
                </a:solidFill>
              </a:rPr>
              <a:t> – </a:t>
            </a:r>
            <a:r>
              <a:rPr lang="en-US" altLang="en-US" dirty="0" smtClean="0"/>
              <a:t>Cyclic voltammetry involves three electrodes in solution containing </a:t>
            </a:r>
            <a:r>
              <a:rPr lang="en-US" altLang="en-US" dirty="0" err="1" smtClean="0"/>
              <a:t>analyte</a:t>
            </a:r>
            <a:endParaRPr lang="en-US" altLang="en-US" dirty="0" smtClean="0"/>
          </a:p>
          <a:p>
            <a:endParaRPr lang="en-US" altLang="en-US" dirty="0" smtClean="0"/>
          </a:p>
          <a:p>
            <a:r>
              <a:rPr lang="en-US" altLang="en-US" dirty="0" smtClean="0">
                <a:solidFill>
                  <a:srgbClr val="CC3300"/>
                </a:solidFill>
              </a:rPr>
              <a:t>Working electrode(</a:t>
            </a:r>
            <a:r>
              <a:rPr lang="en-US" altLang="en-US" b="1" dirty="0" smtClean="0">
                <a:solidFill>
                  <a:srgbClr val="CC3300"/>
                </a:solidFill>
              </a:rPr>
              <a:t>WE</a:t>
            </a:r>
            <a:r>
              <a:rPr lang="en-US" altLang="en-US" dirty="0" smtClean="0">
                <a:solidFill>
                  <a:srgbClr val="CC3300"/>
                </a:solidFill>
              </a:rPr>
              <a:t>): </a:t>
            </a:r>
            <a:r>
              <a:rPr lang="en-US" altLang="en-US" dirty="0" smtClean="0"/>
              <a:t> microelectrode whose potential is varied with time</a:t>
            </a:r>
          </a:p>
          <a:p>
            <a:endParaRPr lang="en-US" altLang="en-US" dirty="0" smtClean="0"/>
          </a:p>
          <a:p>
            <a:r>
              <a:rPr lang="en-US" altLang="en-US" dirty="0" smtClean="0">
                <a:solidFill>
                  <a:srgbClr val="CC3300"/>
                </a:solidFill>
              </a:rPr>
              <a:t>Reference electrode(</a:t>
            </a:r>
            <a:r>
              <a:rPr lang="en-US" altLang="en-US" b="1" dirty="0" smtClean="0">
                <a:solidFill>
                  <a:srgbClr val="CC3300"/>
                </a:solidFill>
              </a:rPr>
              <a:t>RE</a:t>
            </a:r>
            <a:r>
              <a:rPr lang="en-US" altLang="en-US" dirty="0" smtClean="0">
                <a:solidFill>
                  <a:srgbClr val="CC3300"/>
                </a:solidFill>
              </a:rPr>
              <a:t>): </a:t>
            </a:r>
            <a:r>
              <a:rPr lang="en-US" altLang="en-US" dirty="0" smtClean="0"/>
              <a:t>potential remains constant (Ag/</a:t>
            </a:r>
            <a:r>
              <a:rPr lang="en-US" altLang="en-US" dirty="0" err="1" smtClean="0"/>
              <a:t>AgCl</a:t>
            </a:r>
            <a:r>
              <a:rPr lang="en-US" altLang="en-US" dirty="0" smtClean="0"/>
              <a:t> electrode or calomel) </a:t>
            </a:r>
          </a:p>
          <a:p>
            <a:endParaRPr lang="en-US" altLang="en-US" dirty="0" smtClean="0"/>
          </a:p>
          <a:p>
            <a:r>
              <a:rPr lang="en-US" altLang="en-US" dirty="0" smtClean="0">
                <a:solidFill>
                  <a:srgbClr val="CC3300"/>
                </a:solidFill>
              </a:rPr>
              <a:t>Counter electrode: </a:t>
            </a:r>
            <a:r>
              <a:rPr lang="en-US" altLang="en-US" dirty="0" smtClean="0"/>
              <a:t> Glassy carbon or Pt that completes circuit, conducts e</a:t>
            </a:r>
            <a:r>
              <a:rPr lang="en-US" altLang="en-US" baseline="30000" dirty="0" smtClean="0"/>
              <a:t>-</a:t>
            </a:r>
            <a:r>
              <a:rPr lang="en-US" altLang="en-US" dirty="0" smtClean="0"/>
              <a:t> from signal source through solution to the working electrode</a:t>
            </a:r>
          </a:p>
          <a:p>
            <a:endParaRPr lang="en-US" altLang="en-US" dirty="0" smtClean="0"/>
          </a:p>
          <a:p>
            <a:r>
              <a:rPr lang="en-US" altLang="en-US" dirty="0" smtClean="0">
                <a:solidFill>
                  <a:srgbClr val="CC3300"/>
                </a:solidFill>
              </a:rPr>
              <a:t>Supporting electrolyte: </a:t>
            </a:r>
            <a:r>
              <a:rPr lang="en-US" altLang="en-US" dirty="0" smtClean="0"/>
              <a:t> excess of non-reactive electrolyte (alkali metal) to conduct current</a:t>
            </a:r>
            <a:endParaRPr lang="en-US" altLang="en-US" dirty="0"/>
          </a:p>
        </p:txBody>
      </p:sp>
      <p:pic>
        <p:nvPicPr>
          <p:cNvPr id="5" name="Picture 14"/>
          <p:cNvPicPr>
            <a:picLocks noChangeAspect="1" noChangeArrowheads="1"/>
          </p:cNvPicPr>
          <p:nvPr/>
        </p:nvPicPr>
        <p:blipFill>
          <a:blip r:embed="rId2"/>
          <a:srcRect/>
          <a:stretch>
            <a:fillRect/>
          </a:stretch>
        </p:blipFill>
        <p:spPr bwMode="auto">
          <a:xfrm>
            <a:off x="3810000" y="4038600"/>
            <a:ext cx="4419600" cy="2502166"/>
          </a:xfrm>
          <a:prstGeom prst="rect">
            <a:avLst/>
          </a:prstGeom>
          <a:noFill/>
          <a:ln w="9525">
            <a:noFill/>
            <a:miter lim="800000"/>
            <a:headEnd/>
            <a:tailEnd/>
          </a:ln>
        </p:spPr>
      </p:pic>
      <p:pic>
        <p:nvPicPr>
          <p:cNvPr id="6"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62000" y="4343400"/>
            <a:ext cx="2057400" cy="2219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228600"/>
            <a:ext cx="8229600" cy="6740307"/>
          </a:xfrm>
          <a:prstGeom prst="rect">
            <a:avLst/>
          </a:prstGeom>
          <a:noFill/>
        </p:spPr>
        <p:txBody>
          <a:bodyPr wrap="square" rtlCol="0">
            <a:spAutoFit/>
          </a:bodyPr>
          <a:lstStyle/>
          <a:p>
            <a:pPr algn="ctr"/>
            <a:r>
              <a:rPr lang="en-US" b="1" dirty="0" smtClean="0"/>
              <a:t>The terms involved in Cyclic voltammetry</a:t>
            </a:r>
          </a:p>
          <a:p>
            <a:endParaRPr lang="en-US" dirty="0" smtClean="0"/>
          </a:p>
          <a:p>
            <a:r>
              <a:rPr lang="en-US" b="1" dirty="0" smtClean="0"/>
              <a:t>Switching Potentials / Limiting potentials </a:t>
            </a:r>
            <a:r>
              <a:rPr lang="en-US" dirty="0" smtClean="0"/>
              <a:t>: Working electrode is swept between two potential limits E1 &amp; E2 called the Limiting potentials or Sweeping potentials. </a:t>
            </a:r>
          </a:p>
          <a:p>
            <a:endParaRPr lang="en-US" dirty="0" smtClean="0"/>
          </a:p>
          <a:p>
            <a:r>
              <a:rPr lang="en-US" b="1" dirty="0" smtClean="0"/>
              <a:t>Triangular Wave fo</a:t>
            </a:r>
            <a:r>
              <a:rPr lang="en-US" dirty="0" smtClean="0"/>
              <a:t>rm : The excitation signal is a pulse of potential between the limiting potentials that is exposed to the working electrode. </a:t>
            </a:r>
          </a:p>
          <a:p>
            <a:endParaRPr lang="en-US" dirty="0" smtClean="0"/>
          </a:p>
          <a:p>
            <a:r>
              <a:rPr lang="en-US" b="1" dirty="0" err="1" smtClean="0"/>
              <a:t>Cathodic</a:t>
            </a:r>
            <a:r>
              <a:rPr lang="en-US" b="1" dirty="0" smtClean="0"/>
              <a:t> Peak potential (</a:t>
            </a:r>
            <a:r>
              <a:rPr lang="en-US" b="1" dirty="0" err="1" smtClean="0"/>
              <a:t>Epc</a:t>
            </a:r>
            <a:r>
              <a:rPr lang="en-US" b="1" dirty="0" smtClean="0"/>
              <a:t>) : </a:t>
            </a:r>
            <a:r>
              <a:rPr lang="en-US" dirty="0" smtClean="0"/>
              <a:t>The peak potential of the </a:t>
            </a:r>
            <a:r>
              <a:rPr lang="en-US" dirty="0" err="1" smtClean="0"/>
              <a:t>cathodic</a:t>
            </a:r>
            <a:r>
              <a:rPr lang="en-US" dirty="0" smtClean="0"/>
              <a:t> process</a:t>
            </a:r>
          </a:p>
          <a:p>
            <a:endParaRPr lang="en-US" b="1" dirty="0" smtClean="0"/>
          </a:p>
          <a:p>
            <a:r>
              <a:rPr lang="en-US" b="1" dirty="0" err="1" smtClean="0"/>
              <a:t>Cathodic</a:t>
            </a:r>
            <a:r>
              <a:rPr lang="en-US" b="1" dirty="0" smtClean="0"/>
              <a:t> Peak Current (</a:t>
            </a:r>
            <a:r>
              <a:rPr lang="en-US" b="1" dirty="0" err="1" smtClean="0"/>
              <a:t>ipc</a:t>
            </a:r>
            <a:r>
              <a:rPr lang="en-US" b="1" dirty="0" smtClean="0"/>
              <a:t>) : </a:t>
            </a:r>
            <a:r>
              <a:rPr lang="en-US" dirty="0" smtClean="0"/>
              <a:t>The  maximum current corresponding to the </a:t>
            </a:r>
            <a:r>
              <a:rPr lang="en-US" dirty="0" err="1" smtClean="0"/>
              <a:t>cathodic</a:t>
            </a:r>
            <a:r>
              <a:rPr lang="en-US" dirty="0" smtClean="0"/>
              <a:t>  process. </a:t>
            </a:r>
          </a:p>
          <a:p>
            <a:endParaRPr lang="en-US" b="1" dirty="0" smtClean="0"/>
          </a:p>
          <a:p>
            <a:r>
              <a:rPr lang="en-US" b="1" dirty="0" smtClean="0"/>
              <a:t>Anodic Peak potential (</a:t>
            </a:r>
            <a:r>
              <a:rPr lang="en-US" b="1" dirty="0" err="1" smtClean="0"/>
              <a:t>Epa</a:t>
            </a:r>
            <a:r>
              <a:rPr lang="en-US" b="1" dirty="0" smtClean="0"/>
              <a:t>) : </a:t>
            </a:r>
            <a:r>
              <a:rPr lang="en-US" dirty="0" smtClean="0"/>
              <a:t>The peak potential of the anodic process</a:t>
            </a:r>
          </a:p>
          <a:p>
            <a:endParaRPr lang="en-US" b="1" dirty="0" smtClean="0"/>
          </a:p>
          <a:p>
            <a:r>
              <a:rPr lang="en-US" b="1" dirty="0" smtClean="0"/>
              <a:t>Anodic Peak Current (</a:t>
            </a:r>
            <a:r>
              <a:rPr lang="en-US" b="1" dirty="0" err="1" smtClean="0"/>
              <a:t>ipa</a:t>
            </a:r>
            <a:r>
              <a:rPr lang="en-US" b="1" dirty="0" smtClean="0"/>
              <a:t>) : </a:t>
            </a:r>
            <a:r>
              <a:rPr lang="en-US" dirty="0" smtClean="0"/>
              <a:t>The  maximum current corresponding to the anodic process. </a:t>
            </a:r>
          </a:p>
          <a:p>
            <a:endParaRPr lang="en-US" b="1" dirty="0" smtClean="0"/>
          </a:p>
          <a:p>
            <a:r>
              <a:rPr lang="en-US" b="1" dirty="0" smtClean="0"/>
              <a:t>Scan rate (</a:t>
            </a:r>
            <a:r>
              <a:rPr lang="el-GR" b="1" dirty="0" smtClean="0"/>
              <a:t>ν</a:t>
            </a:r>
            <a:r>
              <a:rPr lang="en-US" b="1" dirty="0" smtClean="0"/>
              <a:t>) : </a:t>
            </a:r>
            <a:r>
              <a:rPr lang="en-US" dirty="0" smtClean="0"/>
              <a:t>It is the ratio of potential expressed in </a:t>
            </a:r>
            <a:r>
              <a:rPr lang="en-US" dirty="0" err="1" smtClean="0"/>
              <a:t>millivolts</a:t>
            </a:r>
            <a:r>
              <a:rPr lang="en-US" dirty="0" smtClean="0"/>
              <a:t> (</a:t>
            </a:r>
            <a:r>
              <a:rPr lang="en-US" b="1" dirty="0" smtClean="0"/>
              <a:t>mV</a:t>
            </a:r>
            <a:r>
              <a:rPr lang="en-US" dirty="0" smtClean="0"/>
              <a:t>) to the time taken for the one complete cycle expressed in seconds </a:t>
            </a:r>
            <a:r>
              <a:rPr lang="en-US" b="1" dirty="0" smtClean="0"/>
              <a:t>(s) . </a:t>
            </a:r>
          </a:p>
          <a:p>
            <a:r>
              <a:rPr lang="en-US" b="1" dirty="0" smtClean="0"/>
              <a:t>Ex: 500 mV/s. </a:t>
            </a:r>
            <a:endParaRPr lang="en-US" dirty="0" smtClean="0"/>
          </a:p>
          <a:p>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descr="D:\ANPA\fig2 (1).gif"/>
          <p:cNvPicPr>
            <a:picLocks noChangeAspect="1" noChangeArrowheads="1" noCrop="1"/>
          </p:cNvPicPr>
          <p:nvPr/>
        </p:nvPicPr>
        <p:blipFill>
          <a:blip r:embed="rId2"/>
          <a:srcRect/>
          <a:stretch>
            <a:fillRect/>
          </a:stretch>
        </p:blipFill>
        <p:spPr bwMode="auto">
          <a:xfrm>
            <a:off x="990600" y="609600"/>
            <a:ext cx="7162800" cy="4376737"/>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descr="C:\etc course 2003\cv.bmp"/>
          <p:cNvPicPr>
            <a:picLocks noChangeAspect="1" noChangeArrowheads="1"/>
          </p:cNvPicPr>
          <p:nvPr/>
        </p:nvPicPr>
        <p:blipFill>
          <a:blip r:embed="rId2"/>
          <a:srcRect/>
          <a:stretch>
            <a:fillRect/>
          </a:stretch>
        </p:blipFill>
        <p:spPr bwMode="auto">
          <a:xfrm>
            <a:off x="1600200" y="990600"/>
            <a:ext cx="6172200" cy="5257800"/>
          </a:xfrm>
          <a:prstGeom prst="rect">
            <a:avLst/>
          </a:prstGeom>
          <a:noFill/>
        </p:spPr>
      </p:pic>
      <p:sp>
        <p:nvSpPr>
          <p:cNvPr id="7" name="TextBox 6"/>
          <p:cNvSpPr txBox="1"/>
          <p:nvPr/>
        </p:nvSpPr>
        <p:spPr>
          <a:xfrm>
            <a:off x="2819400" y="381000"/>
            <a:ext cx="3352200" cy="369332"/>
          </a:xfrm>
          <a:prstGeom prst="rect">
            <a:avLst/>
          </a:prstGeom>
          <a:noFill/>
        </p:spPr>
        <p:txBody>
          <a:bodyPr wrap="none" rtlCol="0">
            <a:spAutoFit/>
          </a:bodyPr>
          <a:lstStyle/>
          <a:p>
            <a:r>
              <a:rPr lang="en-US" dirty="0" smtClean="0"/>
              <a:t>Typical cyclic </a:t>
            </a:r>
            <a:r>
              <a:rPr lang="en-US" dirty="0" err="1" smtClean="0"/>
              <a:t>voltammogram</a:t>
            </a:r>
            <a:r>
              <a:rPr lang="en-US" dirty="0" smtClean="0"/>
              <a:t>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762000" y="533400"/>
            <a:ext cx="7634287" cy="5909310"/>
          </a:xfrm>
          <a:prstGeom prst="rect">
            <a:avLst/>
          </a:prstGeom>
          <a:noFill/>
          <a:ln w="9525">
            <a:noFill/>
            <a:miter lim="800000"/>
            <a:headEnd/>
            <a:tailEnd/>
          </a:ln>
        </p:spPr>
        <p:txBody>
          <a:bodyPr wrap="square">
            <a:spAutoFit/>
          </a:bodyPr>
          <a:lstStyle/>
          <a:p>
            <a:r>
              <a:rPr lang="en-US" b="1" dirty="0" smtClean="0"/>
              <a:t>Diagnostic tests for cyclic </a:t>
            </a:r>
            <a:r>
              <a:rPr lang="en-US" b="1" dirty="0" err="1" smtClean="0"/>
              <a:t>voltammograms</a:t>
            </a:r>
            <a:r>
              <a:rPr lang="en-US" b="1" dirty="0" smtClean="0"/>
              <a:t> of Reversible system at 25 °C </a:t>
            </a:r>
            <a:endParaRPr lang="en-US" dirty="0" smtClean="0"/>
          </a:p>
          <a:p>
            <a:endParaRPr lang="en-US" dirty="0"/>
          </a:p>
          <a:p>
            <a:r>
              <a:rPr lang="en-US" dirty="0" err="1"/>
              <a:t>i</a:t>
            </a:r>
            <a:r>
              <a:rPr lang="en-US" baseline="-25000" dirty="0" err="1"/>
              <a:t>p</a:t>
            </a:r>
            <a:r>
              <a:rPr lang="en-US" dirty="0"/>
              <a:t> is proportional to </a:t>
            </a:r>
            <a:r>
              <a:rPr lang="en-US" dirty="0" smtClean="0"/>
              <a:t>C</a:t>
            </a:r>
            <a:endParaRPr lang="en-US" dirty="0"/>
          </a:p>
          <a:p>
            <a:r>
              <a:rPr lang="en-US" dirty="0" err="1"/>
              <a:t>i</a:t>
            </a:r>
            <a:r>
              <a:rPr lang="en-US" baseline="-25000" dirty="0" err="1"/>
              <a:t>p</a:t>
            </a:r>
            <a:r>
              <a:rPr lang="en-US" dirty="0"/>
              <a:t> is proportional to </a:t>
            </a:r>
            <a:r>
              <a:rPr lang="el-GR" dirty="0"/>
              <a:t>ν</a:t>
            </a:r>
            <a:r>
              <a:rPr lang="en-US" baseline="30000" dirty="0" smtClean="0"/>
              <a:t>1/2</a:t>
            </a:r>
            <a:endParaRPr lang="en-US" dirty="0"/>
          </a:p>
          <a:p>
            <a:r>
              <a:rPr lang="en-US" dirty="0"/>
              <a:t>- Implies electrode reaction is controlled by mass </a:t>
            </a:r>
            <a:r>
              <a:rPr lang="en-US" dirty="0" smtClean="0"/>
              <a:t>transport</a:t>
            </a:r>
            <a:endParaRPr lang="en-US" dirty="0"/>
          </a:p>
          <a:p>
            <a:r>
              <a:rPr lang="en-US" dirty="0" err="1"/>
              <a:t>i</a:t>
            </a:r>
            <a:r>
              <a:rPr lang="en-US" baseline="-25000" dirty="0" err="1"/>
              <a:t>p</a:t>
            </a:r>
            <a:r>
              <a:rPr lang="en-US" dirty="0"/>
              <a:t>/</a:t>
            </a:r>
            <a:r>
              <a:rPr lang="en-US" dirty="0" err="1"/>
              <a:t>i</a:t>
            </a:r>
            <a:r>
              <a:rPr lang="en-US" baseline="-25000" dirty="0" err="1"/>
              <a:t>c</a:t>
            </a:r>
            <a:r>
              <a:rPr lang="en-US" dirty="0"/>
              <a:t> ≈ 1 for simple reversible </a:t>
            </a:r>
            <a:r>
              <a:rPr lang="en-US" dirty="0" smtClean="0"/>
              <a:t>couple</a:t>
            </a:r>
            <a:endParaRPr lang="en-US" dirty="0"/>
          </a:p>
          <a:p>
            <a:pPr>
              <a:buFontTx/>
              <a:buChar char="-"/>
            </a:pPr>
            <a:r>
              <a:rPr lang="en-US" dirty="0" smtClean="0"/>
              <a:t>For </a:t>
            </a:r>
            <a:r>
              <a:rPr lang="en-US" dirty="0"/>
              <a:t>a </a:t>
            </a:r>
            <a:r>
              <a:rPr lang="en-US" dirty="0" err="1"/>
              <a:t>redox</a:t>
            </a:r>
            <a:r>
              <a:rPr lang="en-US" dirty="0"/>
              <a:t> </a:t>
            </a:r>
            <a:r>
              <a:rPr lang="en-US" dirty="0" smtClean="0"/>
              <a:t>couple</a:t>
            </a:r>
          </a:p>
          <a:p>
            <a:pPr>
              <a:buFontTx/>
              <a:buChar char="-"/>
            </a:pPr>
            <a:endParaRPr lang="en-US" dirty="0" smtClean="0"/>
          </a:p>
          <a:p>
            <a:r>
              <a:rPr lang="en-US" b="1" dirty="0" smtClean="0"/>
              <a:t>Diagnostic tests for cyclic </a:t>
            </a:r>
            <a:r>
              <a:rPr lang="en-US" b="1" dirty="0" err="1" smtClean="0"/>
              <a:t>voltammograms</a:t>
            </a:r>
            <a:r>
              <a:rPr lang="en-US" b="1" dirty="0" smtClean="0"/>
              <a:t> of quasi-reversible system at 25 °C </a:t>
            </a:r>
          </a:p>
          <a:p>
            <a:endParaRPr lang="en-US" dirty="0" smtClean="0"/>
          </a:p>
          <a:p>
            <a:r>
              <a:rPr lang="en-US" dirty="0" err="1" smtClean="0"/>
              <a:t>i</a:t>
            </a:r>
            <a:r>
              <a:rPr lang="en-US" dirty="0" smtClean="0"/>
              <a:t>. </a:t>
            </a:r>
            <a:r>
              <a:rPr lang="en-US" dirty="0" err="1" smtClean="0"/>
              <a:t>ip</a:t>
            </a:r>
            <a:r>
              <a:rPr lang="en-US" dirty="0" smtClean="0"/>
              <a:t> increases with scan rate, but is not proportional to scan rate. </a:t>
            </a:r>
          </a:p>
          <a:p>
            <a:r>
              <a:rPr lang="en-US" dirty="0" smtClean="0"/>
              <a:t>ii. </a:t>
            </a:r>
            <a:r>
              <a:rPr lang="en-US" dirty="0" err="1" smtClean="0"/>
              <a:t>ipc</a:t>
            </a:r>
            <a:r>
              <a:rPr lang="en-US" dirty="0" smtClean="0"/>
              <a:t>/</a:t>
            </a:r>
            <a:r>
              <a:rPr lang="en-US" dirty="0" err="1" smtClean="0"/>
              <a:t>ipa</a:t>
            </a:r>
            <a:r>
              <a:rPr lang="en-US" dirty="0" smtClean="0"/>
              <a:t> = 1, provided ac=</a:t>
            </a:r>
            <a:r>
              <a:rPr lang="en-US" dirty="0" err="1" smtClean="0"/>
              <a:t>aa</a:t>
            </a:r>
            <a:r>
              <a:rPr lang="en-US" dirty="0" smtClean="0"/>
              <a:t> = 0.5 </a:t>
            </a:r>
          </a:p>
          <a:p>
            <a:r>
              <a:rPr lang="en-US" dirty="0" smtClean="0"/>
              <a:t>iii. </a:t>
            </a:r>
            <a:r>
              <a:rPr lang="en-US" dirty="0" err="1" smtClean="0"/>
              <a:t>ΔEp</a:t>
            </a:r>
            <a:r>
              <a:rPr lang="en-US" dirty="0" smtClean="0"/>
              <a:t> is greater than 59/n mV and its increases with increasing scan rate </a:t>
            </a:r>
          </a:p>
          <a:p>
            <a:r>
              <a:rPr lang="en-US" dirty="0" smtClean="0"/>
              <a:t>iv. </a:t>
            </a:r>
            <a:r>
              <a:rPr lang="en-US" dirty="0" err="1" smtClean="0"/>
              <a:t>Epc</a:t>
            </a:r>
            <a:r>
              <a:rPr lang="en-US" dirty="0" smtClean="0"/>
              <a:t> shifts negatively with increasing ν</a:t>
            </a:r>
          </a:p>
          <a:p>
            <a:pPr>
              <a:buFontTx/>
              <a:buChar char="-"/>
            </a:pPr>
            <a:endParaRPr lang="en-US" dirty="0" smtClean="0"/>
          </a:p>
          <a:p>
            <a:pPr>
              <a:buFontTx/>
              <a:buChar char="-"/>
            </a:pPr>
            <a:endParaRPr lang="en-US" dirty="0" smtClean="0"/>
          </a:p>
          <a:p>
            <a:pPr>
              <a:buFontTx/>
              <a:buChar char="-"/>
            </a:pPr>
            <a:endParaRPr lang="en-US" dirty="0" smtClean="0"/>
          </a:p>
          <a:p>
            <a:pPr>
              <a:buFontTx/>
              <a:buChar char="-"/>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208</TotalTime>
  <Words>750</Words>
  <Application>Microsoft Office PowerPoint</Application>
  <PresentationFormat>On-screen Show (4:3)</PresentationFormat>
  <Paragraphs>106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Oriel</vt:lpstr>
      <vt:lpstr>Cyclic Voltammetry    </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Cyclic Voltammetry</dc:title>
  <dc:creator>chemistry 01</dc:creator>
  <cp:lastModifiedBy>chemistry 01</cp:lastModifiedBy>
  <cp:revision>29</cp:revision>
  <dcterms:created xsi:type="dcterms:W3CDTF">2006-08-16T00:00:00Z</dcterms:created>
  <dcterms:modified xsi:type="dcterms:W3CDTF">2018-11-26T08:09:08Z</dcterms:modified>
</cp:coreProperties>
</file>